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993688" cy="97567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000000"/>
          </p15:clr>
        </p15:guide>
        <p15:guide id="2" pos="4093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pZRlGS93wY1ZnytRwBrcdaMI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520DF2-D993-4AE3-B671-319454A47400}">
  <a:tblStyle styleId="{84520DF2-D993-4AE3-B671-319454A474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E129CE4-F988-47D3-A706-3B99FDA7FFC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E09159-5513-471E-89D0-6DCE5FC2D61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48" d="100"/>
          <a:sy n="48" d="100"/>
        </p:scale>
        <p:origin x="558" y="66"/>
      </p:cViewPr>
      <p:guideLst>
        <p:guide orient="horz" pos="3073"/>
        <p:guide pos="40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.ac.uk/education/pgce/mentors/document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classroom-resources/secondary-ite-professional-development-material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9d7886a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One target should build on something that they are good at or enjoy.</a:t>
            </a:r>
            <a:endParaRPr dirty="0"/>
          </a:p>
        </p:txBody>
      </p:sp>
      <p:sp>
        <p:nvSpPr>
          <p:cNvPr id="142" name="Google Shape;142;g539d7886a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aa011a56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https://www.york.ac.uk/education/pgce/mentors/documentation/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Reviews, mentor meetings, attendance logs and trainee evidence are now all to be captured on </a:t>
            </a:r>
            <a:r>
              <a:rPr lang="en-US" dirty="0" err="1"/>
              <a:t>pebblepad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Trainees are to upload one lesson plan/resource/evaluation a week.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 will need to be able to access this.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g9aa011a56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aa011a56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first 2 are our standard metric.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Additionally we are looking at ways to support subject and curriculum knowledge - currently through peer teaching, more work over the summer, stronger auditing and reference to auditing.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 are sharing teaching for mastery material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Continuing to support trainees in managing their workload - they are already aware of this in their peer teaching</a:t>
            </a:r>
            <a:endParaRPr dirty="0"/>
          </a:p>
        </p:txBody>
      </p:sp>
      <p:sp>
        <p:nvSpPr>
          <p:cNvPr id="156" name="Google Shape;156;g9aa011a56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aa011a56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9aa011a56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96b24c6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 smtClean="0"/>
              <a:t>Here we discussed the many things trainees</a:t>
            </a:r>
            <a:r>
              <a:rPr lang="en-GB" baseline="0" dirty="0" smtClean="0"/>
              <a:t> need to be aware of when beginning their placements.</a:t>
            </a:r>
            <a:endParaRPr dirty="0"/>
          </a:p>
        </p:txBody>
      </p:sp>
      <p:sp>
        <p:nvSpPr>
          <p:cNvPr id="168" name="Google Shape;168;g5c96b24c6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c96b24c6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Mentors all introduced themselves</a:t>
            </a:r>
            <a:endParaRPr dirty="0"/>
          </a:p>
        </p:txBody>
      </p:sp>
      <p:sp>
        <p:nvSpPr>
          <p:cNvPr id="91" name="Google Shape;91;g5c96b24c6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aa011a5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aa011a5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Jill Barnard retired this summer, here are the words she wished to share with you.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After placements were suspended, we embarked on a fully online </a:t>
            </a:r>
            <a:r>
              <a:rPr lang="en-US" dirty="0" err="1"/>
              <a:t>programme</a:t>
            </a:r>
            <a:r>
              <a:rPr lang="en-US" dirty="0"/>
              <a:t>, taught sessions, peer teaching and tasks in order to successfully launch </a:t>
            </a:r>
            <a:r>
              <a:rPr lang="en-US" dirty="0" smtClean="0"/>
              <a:t>the cohort into their careers</a:t>
            </a: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96b24c6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5c96b24c6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Lower starting number, withdrawal less, LOA comparable.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Pleased with anticipated completion rate when the additional placements are passed.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Pleased with number graded as Good – this grading was given 2 months earlier than normal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96b24c6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5c96b24c6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 are our figures for this year. We have new pathway with Outwood, Teach North. (Last year we recruited 14 then had 3 LOA returners - 17 in total).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 have recruited 15. Recruit next year maybe challenging with no SKE funding confirmed yet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96b24c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3 mature trainees, usual mix of SKE and </a:t>
            </a:r>
            <a:r>
              <a:rPr lang="en-US" dirty="0" err="1"/>
              <a:t>maths</a:t>
            </a:r>
            <a:r>
              <a:rPr lang="en-US" dirty="0"/>
              <a:t> degrees</a:t>
            </a:r>
            <a:endParaRPr dirty="0"/>
          </a:p>
        </p:txBody>
      </p:sp>
      <p:sp>
        <p:nvSpPr>
          <p:cNvPr id="124" name="Google Shape;124;g5c96b24c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c96b24c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Blue is face to face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Moved to mastery units - </a:t>
            </a:r>
            <a:r>
              <a:rPr lang="en-US" u="sng" dirty="0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https://www.ncetm.org.uk/classroom-resources/secondary-ite-professional-development-materials/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Opportunity to discuss how mentors can use this</a:t>
            </a:r>
            <a:endParaRPr dirty="0"/>
          </a:p>
        </p:txBody>
      </p:sp>
      <p:sp>
        <p:nvSpPr>
          <p:cNvPr id="129" name="Google Shape;129;g5c96b24c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96b24c6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 grading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1st Review, just working towards or below standard.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In future reviews,  each standard will be assessed as either a particular strength of the trainees, that the trainee is meeting the standard, positively working towards the standard or below standard.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For the final review, this 4 strands will be there however, each standard must be MET for the trainee to pass. ‘Working towards’, at the final review, denotes ‘failed’.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35" name="Google Shape;135;g5c96b24c6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title"/>
          </p:nvPr>
        </p:nvSpPr>
        <p:spPr>
          <a:xfrm>
            <a:off x="649685" y="4298133"/>
            <a:ext cx="11694319" cy="148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mbria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2">
  <p:cSld name="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1">
  <p:cSld name="Simple 1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2">
  <p:cSld name="Simple 2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1">
  <p:cSld name="Charcoal watermark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2">
  <p:cSld name="Charcoal watermar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logo 1">
  <p:cSld name="Charcoal 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logo 2">
  <p:cSld name="Charcoal 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Simple 1">
  <p:cSld name="Charcoal Simp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Simple 2">
  <p:cSld name="Charcoal Simpl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and logo 1">
  <p:cSld name="Watermark and 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and logo 2">
  <p:cSld name="Watermark and 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3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>
            <a:spLocks noGrp="1"/>
          </p:cNvSpPr>
          <p:nvPr>
            <p:ph type="pic" idx="4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2">
  <p:cSld name="Watermar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and logo 1">
  <p:cSld name="Charcoal watermark and 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and logo 2">
  <p:cSld name="Charcoal watermark and 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974527" y="2653779"/>
            <a:ext cx="6944830" cy="105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974527" y="3729462"/>
            <a:ext cx="6944830" cy="7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>
            <a:spLocks noGrp="1"/>
          </p:cNvSpPr>
          <p:nvPr>
            <p:ph type="pic" idx="2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3"/>
          </p:nvPr>
        </p:nvSpPr>
        <p:spPr>
          <a:xfrm>
            <a:off x="974725" y="4523700"/>
            <a:ext cx="6944632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4"/>
          </p:nvPr>
        </p:nvSpPr>
        <p:spPr>
          <a:xfrm>
            <a:off x="974725" y="5213666"/>
            <a:ext cx="6944632" cy="158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ze image">
  <p:cSld name="Full size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993688" cy="975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1">
  <p:cSld name="Watermark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649288" y="4681538"/>
            <a:ext cx="6789737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49685" y="5057136"/>
            <a:ext cx="11694319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649685" y="4298133"/>
            <a:ext cx="11694319" cy="148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mbria"/>
              <a:buNone/>
            </a:pPr>
            <a:r>
              <a:rPr lang="en-US"/>
              <a:t>Maths Mentor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39d7886ac_0_4"/>
          <p:cNvSpPr txBox="1">
            <a:spLocks noGrp="1"/>
          </p:cNvSpPr>
          <p:nvPr>
            <p:ph type="title"/>
          </p:nvPr>
        </p:nvSpPr>
        <p:spPr>
          <a:xfrm>
            <a:off x="476785" y="1212570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000"/>
              <a:t>5. Updates - Target Setting</a:t>
            </a:r>
            <a:endParaRPr sz="6000"/>
          </a:p>
        </p:txBody>
      </p:sp>
      <p:graphicFrame>
        <p:nvGraphicFramePr>
          <p:cNvPr id="145" name="Google Shape;145;g539d7886ac_0_4"/>
          <p:cNvGraphicFramePr/>
          <p:nvPr/>
        </p:nvGraphicFramePr>
        <p:xfrm>
          <a:off x="3173375" y="6272075"/>
          <a:ext cx="6301100" cy="2560320"/>
        </p:xfrm>
        <a:graphic>
          <a:graphicData uri="http://schemas.openxmlformats.org/drawingml/2006/table">
            <a:tbl>
              <a:tblPr bandRow="1">
                <a:noFill/>
                <a:tableStyleId>{D3E09159-5513-471E-89D0-6DCE5FC2D61F}</a:tableStyleId>
              </a:tblPr>
              <a:tblGrid>
                <a:gridCol w="30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area: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Actions to achieve targets: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Subject Specific: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Teaching and Learning: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Teaching and Learning: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6" name="Google Shape;146;g539d7886ac_0_4"/>
          <p:cNvSpPr txBox="1"/>
          <p:nvPr/>
        </p:nvSpPr>
        <p:spPr>
          <a:xfrm>
            <a:off x="741025" y="2908175"/>
            <a:ext cx="1155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In discussion with your trainee please list 3 development targets (linked to the Teachers’ Standards) and suggest concrete actions the trainee can take to help them achieve these targets.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Please note: Set one target that builds on an emerging strength/aspect of teaching the trainee enjoys.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aa011a567_0_18"/>
          <p:cNvSpPr txBox="1">
            <a:spLocks noGrp="1"/>
          </p:cNvSpPr>
          <p:nvPr>
            <p:ph type="title"/>
          </p:nvPr>
        </p:nvSpPr>
        <p:spPr>
          <a:xfrm>
            <a:off x="427385" y="173129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000"/>
              <a:t>5. Updates - PebblePad</a:t>
            </a:r>
            <a:endParaRPr sz="6000"/>
          </a:p>
        </p:txBody>
      </p:sp>
      <p:pic>
        <p:nvPicPr>
          <p:cNvPr id="152" name="Google Shape;152;g9aa011a567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150" y="3063000"/>
            <a:ext cx="5988745" cy="33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9aa011a567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895" y="6119800"/>
            <a:ext cx="5988745" cy="33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aa011a567_0_23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000"/>
              <a:t>5. Updates - Action Plan</a:t>
            </a:r>
            <a:endParaRPr sz="6000"/>
          </a:p>
        </p:txBody>
      </p:sp>
      <p:sp>
        <p:nvSpPr>
          <p:cNvPr id="159" name="Google Shape;159;g9aa011a567_0_23"/>
          <p:cNvSpPr txBox="1">
            <a:spLocks noGrp="1"/>
          </p:cNvSpPr>
          <p:nvPr>
            <p:ph type="body" idx="1"/>
          </p:nvPr>
        </p:nvSpPr>
        <p:spPr>
          <a:xfrm>
            <a:off x="649309" y="5214950"/>
            <a:ext cx="116943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85% Completion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85% First posts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Subject and curriculum knowledge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Teaching for Mastery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Manage workload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aa011a567_0_28"/>
          <p:cNvSpPr txBox="1">
            <a:spLocks noGrp="1"/>
          </p:cNvSpPr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000"/>
              <a:t>6. Questions</a:t>
            </a:r>
            <a:endParaRPr sz="6000"/>
          </a:p>
        </p:txBody>
      </p:sp>
      <p:sp>
        <p:nvSpPr>
          <p:cNvPr id="165" name="Google Shape;165;g9aa011a567_0_28"/>
          <p:cNvSpPr txBox="1">
            <a:spLocks noGrp="1"/>
          </p:cNvSpPr>
          <p:nvPr>
            <p:ph type="body" idx="1"/>
          </p:nvPr>
        </p:nvSpPr>
        <p:spPr>
          <a:xfrm>
            <a:off x="649309" y="5214950"/>
            <a:ext cx="116943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96b24c69_0_30"/>
          <p:cNvSpPr txBox="1">
            <a:spLocks noGrp="1"/>
          </p:cNvSpPr>
          <p:nvPr>
            <p:ph type="title"/>
          </p:nvPr>
        </p:nvSpPr>
        <p:spPr>
          <a:xfrm>
            <a:off x="294800" y="3386250"/>
            <a:ext cx="125646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000"/>
              <a:t>7. AOB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96b24c69_0_10"/>
          <p:cNvSpPr txBox="1">
            <a:spLocks noGrp="1"/>
          </p:cNvSpPr>
          <p:nvPr>
            <p:ph type="title"/>
          </p:nvPr>
        </p:nvSpPr>
        <p:spPr>
          <a:xfrm>
            <a:off x="650510" y="240369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AutoNum type="arabicPeriod"/>
            </a:pPr>
            <a:r>
              <a:rPr lang="en-US"/>
              <a:t>Welcome, apologies and introductions</a:t>
            </a:r>
            <a:endParaRPr/>
          </a:p>
        </p:txBody>
      </p:sp>
      <p:grpSp>
        <p:nvGrpSpPr>
          <p:cNvPr id="94" name="Google Shape;94;g5c96b24c69_0_10"/>
          <p:cNvGrpSpPr/>
          <p:nvPr/>
        </p:nvGrpSpPr>
        <p:grpSpPr>
          <a:xfrm>
            <a:off x="1072875" y="4878400"/>
            <a:ext cx="7267225" cy="1862225"/>
            <a:chOff x="1072875" y="4878400"/>
            <a:chExt cx="7267225" cy="1862225"/>
          </a:xfrm>
        </p:grpSpPr>
        <p:pic>
          <p:nvPicPr>
            <p:cNvPr id="95" name="Google Shape;95;g5c96b24c69_0_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72875" y="4878400"/>
              <a:ext cx="1566850" cy="1862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g5c96b24c69_0_10"/>
            <p:cNvSpPr txBox="1"/>
            <p:nvPr/>
          </p:nvSpPr>
          <p:spPr>
            <a:xfrm>
              <a:off x="3221800" y="5270500"/>
              <a:ext cx="5118300" cy="12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Helen Granger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Curriculum area leader for the Maths PGCE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g5c96b24c69_0_10"/>
          <p:cNvSpPr txBox="1"/>
          <p:nvPr/>
        </p:nvSpPr>
        <p:spPr>
          <a:xfrm>
            <a:off x="957275" y="6999575"/>
            <a:ext cx="113031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aa011a567_0_6"/>
          <p:cNvSpPr txBox="1">
            <a:spLocks noGrp="1"/>
          </p:cNvSpPr>
          <p:nvPr>
            <p:ph type="title"/>
          </p:nvPr>
        </p:nvSpPr>
        <p:spPr>
          <a:xfrm>
            <a:off x="524810" y="1582170"/>
            <a:ext cx="11694300" cy="1331700"/>
          </a:xfrm>
          <a:prstGeom prst="rect">
            <a:avLst/>
          </a:prstGeom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Staffing Changes</a:t>
            </a:r>
            <a:endParaRPr/>
          </a:p>
        </p:txBody>
      </p:sp>
      <p:sp>
        <p:nvSpPr>
          <p:cNvPr id="103" name="Google Shape;103;g9aa011a567_0_6"/>
          <p:cNvSpPr txBox="1">
            <a:spLocks noGrp="1"/>
          </p:cNvSpPr>
          <p:nvPr>
            <p:ph type="body" idx="1"/>
          </p:nvPr>
        </p:nvSpPr>
        <p:spPr>
          <a:xfrm>
            <a:off x="649308" y="3871550"/>
            <a:ext cx="11445300" cy="870000"/>
          </a:xfrm>
          <a:prstGeom prst="rect">
            <a:avLst/>
          </a:prstGeom>
        </p:spPr>
        <p:txBody>
          <a:bodyPr spcFirstLastPara="1" wrap="square" lIns="130000" tIns="65000" rIns="130000" bIns="6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</a:rPr>
              <a:t>Jill Barnard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One of the many joys of this job is visiting schools; meeting fellow maths teachers and finding out what is going on in the many wonderful maths departments into which we send our trainees.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We work with some terrific mentors at the University – and none more splendid than the maths lot!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Hard working, supportive, kind, thoughtful, generous with their time: maths teachers, so of course, plain speaking and no fuss.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Thank you for all of you for your kindness, support and tolerance over the past four years.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Thank you especially to Paula for letting us bring mathematical mayhem to Fulford, I’ve enjoyed working with you.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As my retirement beckons, I am sad to say farewell to you all.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You have been a pleasure and a joy to work with</a:t>
            </a:r>
            <a:endParaRPr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520810" y="2023970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/>
              <a:t>2. Cohort review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508070"/>
            <a:ext cx="10673344" cy="609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c96b24c69_0_40"/>
          <p:cNvSpPr txBox="1"/>
          <p:nvPr/>
        </p:nvSpPr>
        <p:spPr>
          <a:xfrm>
            <a:off x="706775" y="8346000"/>
            <a:ext cx="11834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- less than 15% withdrawal, 85% of those who gain QTS to secure a post, 80% to complete the course graded at least ‘Good’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Google Shape;115;g5c96b24c69_0_40"/>
          <p:cNvGraphicFramePr/>
          <p:nvPr/>
        </p:nvGraphicFramePr>
        <p:xfrm>
          <a:off x="566363" y="1735072"/>
          <a:ext cx="12115200" cy="6421110"/>
        </p:xfrm>
        <a:graphic>
          <a:graphicData uri="http://schemas.openxmlformats.org/drawingml/2006/table">
            <a:tbl>
              <a:tblPr>
                <a:noFill/>
                <a:tableStyleId>{84520DF2-D993-4AE3-B671-319454A47400}</a:tableStyleId>
              </a:tblPr>
              <a:tblGrid>
                <a:gridCol w="40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201</a:t>
                      </a:r>
                      <a:r>
                        <a:rPr lang="en-US" sz="2400"/>
                        <a:t>8</a:t>
                      </a:r>
                      <a:r>
                        <a:rPr lang="en-US" sz="2400" u="none" strike="noStrike" cap="none"/>
                        <a:t>/19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201</a:t>
                      </a:r>
                      <a:r>
                        <a:rPr lang="en-US" sz="2400"/>
                        <a:t>9</a:t>
                      </a:r>
                      <a:r>
                        <a:rPr lang="en-US" sz="2400" u="none" strike="noStrike" cap="none"/>
                        <a:t>/20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Trainees (including returners)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2</a:t>
                      </a:r>
                      <a:r>
                        <a:rPr lang="en-US" sz="2400"/>
                        <a:t>2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17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Withdrawals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3 (1</a:t>
                      </a:r>
                      <a:r>
                        <a:rPr lang="en-US" sz="2400"/>
                        <a:t>4</a:t>
                      </a:r>
                      <a:r>
                        <a:rPr lang="en-US" sz="2400" u="none" strike="noStrike" cap="none"/>
                        <a:t>%)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1 (6%)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LOA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3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2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Failed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0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Recommended for QTS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16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r>
                        <a:rPr lang="en-US" sz="2400"/>
                        <a:t>2 (2 undertaking additional placements)</a:t>
                      </a:r>
                      <a:r>
                        <a:rPr lang="en-US" sz="2400" u="none" strike="noStrike" cap="none"/>
                        <a:t> 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Secured first post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r>
                        <a:rPr lang="en-US" sz="2400"/>
                        <a:t>6</a:t>
                      </a:r>
                      <a:r>
                        <a:rPr lang="en-US" sz="2400" u="none" strike="noStrike" cap="none"/>
                        <a:t> (</a:t>
                      </a:r>
                      <a:r>
                        <a:rPr lang="en-US" sz="2400"/>
                        <a:t>10</a:t>
                      </a:r>
                      <a:r>
                        <a:rPr lang="en-US" sz="2400" u="none" strike="noStrike" cap="none"/>
                        <a:t>0%)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r>
                        <a:rPr lang="en-US" sz="2400"/>
                        <a:t>0</a:t>
                      </a:r>
                      <a:r>
                        <a:rPr lang="en-US" sz="2400" u="none" strike="noStrike" cap="none"/>
                        <a:t> ( </a:t>
                      </a:r>
                      <a:r>
                        <a:rPr lang="en-US" sz="2400"/>
                        <a:t>out of those who completed </a:t>
                      </a:r>
                      <a:r>
                        <a:rPr lang="en-US" sz="2400" u="none" strike="noStrike" cap="none"/>
                        <a:t>83%)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Graded as at least ‘Good’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r>
                        <a:rPr lang="en-US" sz="2400"/>
                        <a:t>2</a:t>
                      </a:r>
                      <a:r>
                        <a:rPr lang="en-US" sz="2400" u="none" strike="noStrike" cap="none"/>
                        <a:t> (</a:t>
                      </a:r>
                      <a:r>
                        <a:rPr lang="en-US" sz="2400"/>
                        <a:t>10</a:t>
                      </a:r>
                      <a:r>
                        <a:rPr lang="en-US" sz="2400" u="none" strike="noStrike" cap="none"/>
                        <a:t>0%)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r>
                        <a:rPr lang="en-US" sz="2400"/>
                        <a:t>0</a:t>
                      </a:r>
                      <a:r>
                        <a:rPr lang="en-US" sz="2400" u="none" strike="noStrike" cap="none"/>
                        <a:t> (83%)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96b24c69_0_49"/>
          <p:cNvSpPr txBox="1"/>
          <p:nvPr/>
        </p:nvSpPr>
        <p:spPr>
          <a:xfrm>
            <a:off x="381000" y="533400"/>
            <a:ext cx="932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7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Cohort Overview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" name="Google Shape;121;g5c96b24c69_0_49"/>
          <p:cNvGraphicFramePr/>
          <p:nvPr/>
        </p:nvGraphicFramePr>
        <p:xfrm>
          <a:off x="566363" y="3716272"/>
          <a:ext cx="11730975" cy="5146350"/>
        </p:xfrm>
        <a:graphic>
          <a:graphicData uri="http://schemas.openxmlformats.org/drawingml/2006/table">
            <a:tbl>
              <a:tblPr>
                <a:noFill/>
                <a:tableStyleId>{84520DF2-D993-4AE3-B671-319454A47400}</a:tableStyleId>
              </a:tblPr>
              <a:tblGrid>
                <a:gridCol w="391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2019/20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2020/21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Target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24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24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Accepts on Core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8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Accepts on Pathfinder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Accepts on YTSA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Accepts on DOMTSA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Accepts on Teach North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-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96b24c69_0_5"/>
          <p:cNvSpPr txBox="1">
            <a:spLocks noGrp="1"/>
          </p:cNvSpPr>
          <p:nvPr>
            <p:ph type="body" idx="1"/>
          </p:nvPr>
        </p:nvSpPr>
        <p:spPr>
          <a:xfrm>
            <a:off x="1146725" y="3632225"/>
            <a:ext cx="10966500" cy="3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5200"/>
              <a:t>15 new trainees</a:t>
            </a:r>
            <a:endParaRPr sz="5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5200"/>
              <a:t>2 trainees on additional placements</a:t>
            </a:r>
            <a:endParaRPr sz="5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5200"/>
              <a:t>2 trainees returning from leave of absence in February</a:t>
            </a:r>
            <a:endParaRPr sz="5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c96b24c69_0_0"/>
          <p:cNvSpPr txBox="1">
            <a:spLocks noGrp="1"/>
          </p:cNvSpPr>
          <p:nvPr>
            <p:ph type="title"/>
          </p:nvPr>
        </p:nvSpPr>
        <p:spPr>
          <a:xfrm>
            <a:off x="271438" y="219875"/>
            <a:ext cx="124524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500"/>
              <a:t>4. Programme Overview</a:t>
            </a:r>
            <a:endParaRPr sz="6500"/>
          </a:p>
        </p:txBody>
      </p:sp>
      <p:graphicFrame>
        <p:nvGraphicFramePr>
          <p:cNvPr id="132" name="Google Shape;132;g5c96b24c69_0_0"/>
          <p:cNvGraphicFramePr/>
          <p:nvPr/>
        </p:nvGraphicFramePr>
        <p:xfrm>
          <a:off x="76175" y="2135850"/>
          <a:ext cx="12723875" cy="7302133"/>
        </p:xfrm>
        <a:graphic>
          <a:graphicData uri="http://schemas.openxmlformats.org/drawingml/2006/table">
            <a:tbl>
              <a:tblPr>
                <a:noFill/>
                <a:tableStyleId>{4E129CE4-F988-47D3-A706-3B99FDA7FFC4}</a:tableStyleId>
              </a:tblPr>
              <a:tblGrid>
                <a:gridCol w="229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6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Induction week</a:t>
                      </a:r>
                      <a:endParaRPr sz="17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Subject Specialist Reflective Practitioner</a:t>
                      </a:r>
                      <a:endParaRPr sz="1600" b="1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Welcome and COVID safe working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Introductions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Reflective Practitioners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Curriculum and Subject Knowledge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How to Make the Most of your PGCE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Understanding</a:t>
                      </a:r>
                      <a:endParaRPr sz="17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Learning</a:t>
                      </a:r>
                      <a:endParaRPr sz="1700" b="1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Theories of Learning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Introduction to Teaching for Mastery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Assignment 1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Mathematical Thinking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Introduction to lesson planning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Sequencing</a:t>
                      </a:r>
                      <a:endParaRPr sz="17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Learning</a:t>
                      </a:r>
                      <a:endParaRPr sz="1700" b="1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Resourcing a Learning Sequence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Mathematical Coherence -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Geometry and Measure.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Planning a Learning Sequence.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Task: Prepare SEND presentation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Planning for</a:t>
                      </a:r>
                      <a:endParaRPr sz="17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Learning</a:t>
                      </a:r>
                      <a:endParaRPr sz="1700" b="1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Mathematical Variation -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Ratio and proportion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Assessment for Learning in the Mathematics Classroom - Statistics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SEN in the Mathematics Classroom. Presentations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Task: Write assignment section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Enabling Learning</a:t>
                      </a:r>
                      <a:endParaRPr sz="1700" b="1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Mathematical Representations and Structures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Effective Differentiation in a Mathematical Classroom Mathematical - Algebra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Establishing Behaviour for Learning in a Mathematical Classroom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Task: Plan microteach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Assignment tutorials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Embedding Learning</a:t>
                      </a:r>
                      <a:endParaRPr sz="1700" b="1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Mathematical Fluency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Task: Assignment 1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Microteach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Presentations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Assignment 1 support - drop in zoom session</a:t>
                      </a:r>
                      <a:endParaRPr sz="1700"/>
                    </a:p>
                  </a:txBody>
                  <a:tcPr marL="91450" marR="91450" marT="91450" marB="91450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c96b24c69_0_25"/>
          <p:cNvSpPr txBox="1">
            <a:spLocks noGrp="1"/>
          </p:cNvSpPr>
          <p:nvPr>
            <p:ph type="title"/>
          </p:nvPr>
        </p:nvSpPr>
        <p:spPr>
          <a:xfrm>
            <a:off x="476785" y="1212570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00" tIns="65000" rIns="130000" bIns="65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</a:pPr>
            <a:r>
              <a:rPr lang="en-US" sz="6000"/>
              <a:t>5. Updates - Grading</a:t>
            </a:r>
            <a:endParaRPr sz="6000"/>
          </a:p>
        </p:txBody>
      </p:sp>
      <p:graphicFrame>
        <p:nvGraphicFramePr>
          <p:cNvPr id="138" name="Google Shape;138;g5c96b24c69_0_25"/>
          <p:cNvGraphicFramePr/>
          <p:nvPr/>
        </p:nvGraphicFramePr>
        <p:xfrm>
          <a:off x="2894200" y="7274850"/>
          <a:ext cx="6264900" cy="2072640"/>
        </p:xfrm>
        <a:graphic>
          <a:graphicData uri="http://schemas.openxmlformats.org/drawingml/2006/table">
            <a:tbl>
              <a:tblPr bandRow="1">
                <a:noFill/>
                <a:tableStyleId>{D3E09159-5513-471E-89D0-6DCE5FC2D61F}</a:tableStyleId>
              </a:tblPr>
              <a:tblGrid>
                <a:gridCol w="491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Standards: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WT/BS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TS1: Set high expectations which inspire, motivate and challenge pupils.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TS2: Promote good progress and outcomes by pupils.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TS3: Demonstrate good subject and curriculum knowledge.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TS4: Plan and teach well-structured lessons.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TS5: Adapt teaching to respond to the strengths and needs of all pupils.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TS6: Make accurate and productive use of assessment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TS7: Manage behaviour effectively to ensure a good and safe learning environment.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TS8: Fulfil wider professional duties.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9" name="Google Shape;139;g5c96b24c69_0_25"/>
          <p:cNvSpPr txBox="1"/>
          <p:nvPr/>
        </p:nvSpPr>
        <p:spPr>
          <a:xfrm>
            <a:off x="1260338" y="3018100"/>
            <a:ext cx="10473000" cy="3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Using the QTS assessment booklet and in discussion with the trainee, please record in the table below the trainee’s progress towards meeting Part One of the Teachers’ Standards where: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22860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22860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WT = Working Towards Meeting that Standard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22860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BS = Below Standard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360045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360045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/>
              <a:t>P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lease note that at this stage of their training it is anticipated: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588645" lvl="0" indent="-330199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the majority of  trainees will be working towards (WT) all eight Standards;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588645" lvl="0" indent="-330199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600"/>
              <a:buFont typeface="Noto Sans Symbols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 small number of trainees will have one or more Standards judged to be Below Standard (BS).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1163</Words>
  <Application>Microsoft Office PowerPoint</Application>
  <PresentationFormat>Custom</PresentationFormat>
  <Paragraphs>170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Noto Sans Symbols</vt:lpstr>
      <vt:lpstr>uoy-powerpoint-standardscreen</vt:lpstr>
      <vt:lpstr>Maths Mentor Meeting</vt:lpstr>
      <vt:lpstr>Welcome, apologies and introductions</vt:lpstr>
      <vt:lpstr> Staffing Changes</vt:lpstr>
      <vt:lpstr>2. Cohort review</vt:lpstr>
      <vt:lpstr>PowerPoint Presentation</vt:lpstr>
      <vt:lpstr>PowerPoint Presentation</vt:lpstr>
      <vt:lpstr>PowerPoint Presentation</vt:lpstr>
      <vt:lpstr>4. Programme Overview</vt:lpstr>
      <vt:lpstr>5. Updates - Grading</vt:lpstr>
      <vt:lpstr>5. Updates - Target Setting</vt:lpstr>
      <vt:lpstr>5. Updates - PebblePad</vt:lpstr>
      <vt:lpstr>5. Updates - Action Plan</vt:lpstr>
      <vt:lpstr>6. Questions</vt:lpstr>
      <vt:lpstr>7. AOB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Mentor Meeting</dc:title>
  <dc:creator>Tom Lock</dc:creator>
  <cp:lastModifiedBy>Helen Granger</cp:lastModifiedBy>
  <cp:revision>2</cp:revision>
  <dcterms:created xsi:type="dcterms:W3CDTF">2016-10-03T14:02:28Z</dcterms:created>
  <dcterms:modified xsi:type="dcterms:W3CDTF">2020-10-12T09:52:06Z</dcterms:modified>
</cp:coreProperties>
</file>